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B28719-0685-4B62-A1DF-0F52A56DABB7}" type="datetimeFigureOut">
              <a:rPr lang="fr-FR" smtClean="0"/>
              <a:t>22/03/2020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B70BF8-B2E5-4563-BE70-0EC785584CFF}"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A326A355-7C7A-44EF-868C-01BAD420ADED}" type="datetime1">
              <a:rPr lang="fr-FR" smtClean="0"/>
              <a:t>22/03/2020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E8FB4258-37AD-493F-A0E7-56CF6BB561E0}"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419D955-D05D-4286-8D29-EC235A52D193}" type="datetime1">
              <a:rPr lang="fr-FR" smtClean="0"/>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8FB4258-37AD-493F-A0E7-56CF6BB561E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AF2EE79-471C-4982-9F04-6474D281DA08}" type="datetime1">
              <a:rPr lang="fr-FR" smtClean="0"/>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8FB4258-37AD-493F-A0E7-56CF6BB561E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0901BB24-DFB1-4A6D-8CE7-A4BA166CAF8B}" type="datetime1">
              <a:rPr lang="fr-FR" smtClean="0"/>
              <a:t>22/03/2020</a:t>
            </a:fld>
            <a:endParaRPr lang="fr-FR"/>
          </a:p>
        </p:txBody>
      </p:sp>
      <p:sp>
        <p:nvSpPr>
          <p:cNvPr id="9" name="Espace réservé du numéro de diapositive 8"/>
          <p:cNvSpPr>
            <a:spLocks noGrp="1"/>
          </p:cNvSpPr>
          <p:nvPr>
            <p:ph type="sldNum" sz="quarter" idx="15"/>
          </p:nvPr>
        </p:nvSpPr>
        <p:spPr/>
        <p:txBody>
          <a:bodyPr rtlCol="0"/>
          <a:lstStyle/>
          <a:p>
            <a:fld id="{E8FB4258-37AD-493F-A0E7-56CF6BB561E0}"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AA1FEED2-1561-421A-89C5-A10800FAB415}" type="datetime1">
              <a:rPr lang="fr-FR" smtClean="0"/>
              <a:t>22/03/2020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E8FB4258-37AD-493F-A0E7-56CF6BB561E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BE262ABC-1827-4EBA-AFF4-209784034C0A}" type="datetime1">
              <a:rPr lang="fr-FR" smtClean="0"/>
              <a:t>22/03/2020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8FB4258-37AD-493F-A0E7-56CF6BB561E0}"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6E4E86DA-8FE8-4BAE-9113-03A453271968}" type="datetime1">
              <a:rPr lang="fr-FR" smtClean="0"/>
              <a:t>22/03/2020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8FB4258-37AD-493F-A0E7-56CF6BB561E0}"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74306DB5-4516-472F-84D1-F004E27D34F3}" type="datetime1">
              <a:rPr lang="fr-FR" smtClean="0"/>
              <a:t>22/03/2020</a:t>
            </a:fld>
            <a:endParaRPr lang="fr-FR"/>
          </a:p>
        </p:txBody>
      </p:sp>
      <p:sp>
        <p:nvSpPr>
          <p:cNvPr id="7" name="Espace réservé du numéro de diapositive 6"/>
          <p:cNvSpPr>
            <a:spLocks noGrp="1"/>
          </p:cNvSpPr>
          <p:nvPr>
            <p:ph type="sldNum" sz="quarter" idx="11"/>
          </p:nvPr>
        </p:nvSpPr>
        <p:spPr/>
        <p:txBody>
          <a:bodyPr rtlCol="0"/>
          <a:lstStyle/>
          <a:p>
            <a:fld id="{E8FB4258-37AD-493F-A0E7-56CF6BB561E0}"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995361-0801-4030-B0B3-7E2C5485008C}" type="datetime1">
              <a:rPr lang="fr-FR" smtClean="0"/>
              <a:t>22/03/2020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8FB4258-37AD-493F-A0E7-56CF6BB561E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8268012C-619C-4103-BB21-1B439F27EBB2}" type="datetime1">
              <a:rPr lang="fr-FR" smtClean="0"/>
              <a:t>22/03/2020</a:t>
            </a:fld>
            <a:endParaRPr lang="fr-FR"/>
          </a:p>
        </p:txBody>
      </p:sp>
      <p:sp>
        <p:nvSpPr>
          <p:cNvPr id="22" name="Espace réservé du numéro de diapositive 21"/>
          <p:cNvSpPr>
            <a:spLocks noGrp="1"/>
          </p:cNvSpPr>
          <p:nvPr>
            <p:ph type="sldNum" sz="quarter" idx="15"/>
          </p:nvPr>
        </p:nvSpPr>
        <p:spPr/>
        <p:txBody>
          <a:bodyPr rtlCol="0"/>
          <a:lstStyle/>
          <a:p>
            <a:fld id="{E8FB4258-37AD-493F-A0E7-56CF6BB561E0}"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C87D6673-4175-4DC5-9B6C-9B61AF65F55F}" type="datetime1">
              <a:rPr lang="fr-FR" smtClean="0"/>
              <a:t>22/03/2020</a:t>
            </a:fld>
            <a:endParaRPr lang="fr-FR"/>
          </a:p>
        </p:txBody>
      </p:sp>
      <p:sp>
        <p:nvSpPr>
          <p:cNvPr id="18" name="Espace réservé du numéro de diapositive 17"/>
          <p:cNvSpPr>
            <a:spLocks noGrp="1"/>
          </p:cNvSpPr>
          <p:nvPr>
            <p:ph type="sldNum" sz="quarter" idx="11"/>
          </p:nvPr>
        </p:nvSpPr>
        <p:spPr/>
        <p:txBody>
          <a:bodyPr rtlCol="0"/>
          <a:lstStyle/>
          <a:p>
            <a:fld id="{E8FB4258-37AD-493F-A0E7-56CF6BB561E0}"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79FB4B8-3431-49D4-81FE-0DD4E6E6144C}" type="datetime1">
              <a:rPr lang="fr-FR" smtClean="0"/>
              <a:t>22/03/2020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8FB4258-37AD-493F-A0E7-56CF6BB561E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1"/>
            <a:ext cx="7772400" cy="1052736"/>
          </a:xfrm>
        </p:spPr>
        <p:txBody>
          <a:bodyPr/>
          <a:lstStyle/>
          <a:p>
            <a:pPr algn="ctr"/>
            <a:r>
              <a:rPr lang="ar-MA" dirty="0">
                <a:solidFill>
                  <a:schemeClr val="tx1"/>
                </a:solidFill>
              </a:rPr>
              <a:t>تعريف القانون الدستوري</a:t>
            </a:r>
            <a:endParaRPr lang="fr-FR" dirty="0">
              <a:solidFill>
                <a:schemeClr val="tx1"/>
              </a:solidFill>
            </a:endParaRPr>
          </a:p>
        </p:txBody>
      </p:sp>
      <p:sp>
        <p:nvSpPr>
          <p:cNvPr id="3" name="Sous-titre 2"/>
          <p:cNvSpPr>
            <a:spLocks noGrp="1"/>
          </p:cNvSpPr>
          <p:nvPr>
            <p:ph type="subTitle" idx="1"/>
          </p:nvPr>
        </p:nvSpPr>
        <p:spPr>
          <a:xfrm>
            <a:off x="539552" y="1340768"/>
            <a:ext cx="8136904" cy="5256584"/>
          </a:xfrm>
        </p:spPr>
        <p:txBody>
          <a:bodyPr>
            <a:normAutofit/>
          </a:bodyPr>
          <a:lstStyle/>
          <a:p>
            <a:pPr algn="r" rtl="1"/>
            <a:r>
              <a:rPr lang="ar-MA" sz="2800" dirty="0">
                <a:solidFill>
                  <a:schemeClr val="tx1"/>
                </a:solidFill>
              </a:rPr>
              <a:t>إن غاية القانون الدستوري هي دراسة النظام السياسي الداخلي للدولة.</a:t>
            </a:r>
            <a:endParaRPr lang="fr-FR" sz="2800" dirty="0">
              <a:solidFill>
                <a:schemeClr val="tx1"/>
              </a:solidFill>
            </a:endParaRPr>
          </a:p>
          <a:p>
            <a:pPr algn="r" rtl="1"/>
            <a:r>
              <a:rPr lang="ar-MA" sz="2800" dirty="0">
                <a:solidFill>
                  <a:schemeClr val="tx1"/>
                </a:solidFill>
              </a:rPr>
              <a:t>		ورغم أن البشرية قد عرفت تعاقب عدة أنظمة سياسية، عبر العصور، فإن دراستها كانت تتم ضمن ما يعرف حاليا بالفكر السياسي وليس ضمن القانون الدستوري الذي لم يظهر كمادة مستقلة في الجامعات إلا في نهاية القرن </a:t>
            </a:r>
            <a:r>
              <a:rPr lang="ar-MA" sz="2800" dirty="0" err="1">
                <a:solidFill>
                  <a:schemeClr val="tx1"/>
                </a:solidFill>
              </a:rPr>
              <a:t>18.</a:t>
            </a:r>
            <a:r>
              <a:rPr lang="ar-MA" sz="2800" dirty="0">
                <a:solidFill>
                  <a:schemeClr val="tx1"/>
                </a:solidFill>
              </a:rPr>
              <a:t> وارتبط ظهوره بتجميع أحكام النظام السياسي الليبرالي في وثيقة أطلق عليها </a:t>
            </a:r>
            <a:r>
              <a:rPr lang="ar-MA" sz="2800" dirty="0" err="1">
                <a:solidFill>
                  <a:schemeClr val="tx1"/>
                </a:solidFill>
              </a:rPr>
              <a:t>اسم "الدستور".</a:t>
            </a:r>
            <a:endParaRPr lang="fr-FR" sz="2800" dirty="0">
              <a:solidFill>
                <a:schemeClr val="tx1"/>
              </a:solidFill>
            </a:endParaRPr>
          </a:p>
          <a:p>
            <a:pPr algn="r" rtl="1"/>
            <a:r>
              <a:rPr lang="ar-MA" sz="2800" dirty="0">
                <a:solidFill>
                  <a:schemeClr val="tx1"/>
                </a:solidFill>
              </a:rPr>
              <a:t>		وخلال قرنين من وجوده، هيمن على </a:t>
            </a:r>
            <a:r>
              <a:rPr lang="ar-MA" sz="2800" dirty="0" err="1">
                <a:solidFill>
                  <a:schemeClr val="tx1"/>
                </a:solidFill>
              </a:rPr>
              <a:t>تعريفالقانون</a:t>
            </a:r>
            <a:r>
              <a:rPr lang="ar-MA" sz="2800" dirty="0">
                <a:solidFill>
                  <a:schemeClr val="tx1"/>
                </a:solidFill>
              </a:rPr>
              <a:t> </a:t>
            </a:r>
            <a:r>
              <a:rPr lang="ar-MA" sz="2800" dirty="0" err="1">
                <a:solidFill>
                  <a:schemeClr val="tx1"/>
                </a:solidFill>
              </a:rPr>
              <a:t>الدستوريمنظوران</a:t>
            </a:r>
            <a:r>
              <a:rPr lang="ar-MA" sz="2800" dirty="0">
                <a:solidFill>
                  <a:schemeClr val="tx1"/>
                </a:solidFill>
              </a:rPr>
              <a:t>: منظور كلاسيكي يعتبره علما قانونيا </a:t>
            </a:r>
            <a:r>
              <a:rPr lang="fr-FR" sz="2800" dirty="0">
                <a:solidFill>
                  <a:schemeClr val="tx1"/>
                </a:solidFill>
              </a:rPr>
              <a:t>une Science Juridique</a:t>
            </a:r>
            <a:r>
              <a:rPr lang="ar-MA" sz="2800" dirty="0">
                <a:solidFill>
                  <a:schemeClr val="tx1"/>
                </a:solidFill>
              </a:rPr>
              <a:t>، ومنظور معاصر يعرف القانون الدستوري بأنه علم سياسي </a:t>
            </a:r>
            <a:r>
              <a:rPr lang="fr-FR" sz="2800" dirty="0">
                <a:solidFill>
                  <a:schemeClr val="tx1"/>
                </a:solidFill>
              </a:rPr>
              <a:t>une Science Politique</a:t>
            </a:r>
            <a:r>
              <a:rPr lang="ar-MA" sz="2800" dirty="0" err="1">
                <a:solidFill>
                  <a:schemeClr val="tx1"/>
                </a:solidFill>
              </a:rPr>
              <a:t>.</a:t>
            </a:r>
            <a:endParaRPr lang="fr-FR" sz="2800" dirty="0">
              <a:solidFill>
                <a:schemeClr val="tx1"/>
              </a:solidFill>
            </a:endParaRPr>
          </a:p>
        </p:txBody>
      </p:sp>
      <p:sp>
        <p:nvSpPr>
          <p:cNvPr id="4" name="Espace réservé du numéro de diapositive 3"/>
          <p:cNvSpPr>
            <a:spLocks noGrp="1"/>
          </p:cNvSpPr>
          <p:nvPr>
            <p:ph type="sldNum" sz="quarter" idx="12"/>
          </p:nvPr>
        </p:nvSpPr>
        <p:spPr/>
        <p:txBody>
          <a:bodyPr/>
          <a:lstStyle/>
          <a:p>
            <a:fld id="{E8FB4258-37AD-493F-A0E7-56CF6BB561E0}" type="slidenum">
              <a:rPr lang="fr-FR" smtClean="0"/>
              <a:pPr/>
              <a:t>1</a:t>
            </a:fld>
            <a:endParaRPr lang="fr-FR"/>
          </a:p>
        </p:txBody>
      </p:sp>
      <p:pic>
        <p:nvPicPr>
          <p:cNvPr id="5" name="Image 4" descr="Image1.jpg"/>
          <p:cNvPicPr>
            <a:picLocks noChangeAspect="1"/>
          </p:cNvPicPr>
          <p:nvPr/>
        </p:nvPicPr>
        <p:blipFill>
          <a:blip r:embed="rId2" cstate="print"/>
          <a:stretch>
            <a:fillRect/>
          </a:stretch>
        </p:blipFill>
        <p:spPr>
          <a:xfrm>
            <a:off x="0" y="0"/>
            <a:ext cx="1996160" cy="134076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836712"/>
          </a:xfrm>
        </p:spPr>
        <p:txBody>
          <a:bodyPr>
            <a:normAutofit/>
          </a:bodyPr>
          <a:lstStyle/>
          <a:p>
            <a:pPr algn="ctr"/>
            <a:r>
              <a:rPr lang="ar-MA" b="1" dirty="0">
                <a:solidFill>
                  <a:schemeClr val="tx1"/>
                </a:solidFill>
              </a:rPr>
              <a:t>المنهج المتبع، القانون الدستوري علم قانوني وسياسي</a:t>
            </a:r>
            <a:endParaRPr lang="fr-FR" dirty="0">
              <a:solidFill>
                <a:schemeClr val="tx1"/>
              </a:solidFill>
            </a:endParaRPr>
          </a:p>
        </p:txBody>
      </p:sp>
      <p:sp>
        <p:nvSpPr>
          <p:cNvPr id="3" name="Espace réservé du contenu 2"/>
          <p:cNvSpPr>
            <a:spLocks noGrp="1"/>
          </p:cNvSpPr>
          <p:nvPr>
            <p:ph sz="quarter" idx="1"/>
          </p:nvPr>
        </p:nvSpPr>
        <p:spPr/>
        <p:txBody>
          <a:bodyPr>
            <a:normAutofit fontScale="92500" lnSpcReduction="20000"/>
          </a:bodyPr>
          <a:lstStyle/>
          <a:p>
            <a:pPr algn="r"/>
            <a:r>
              <a:rPr lang="ar-MA" dirty="0"/>
              <a:t>إن تعدد تعاريف ومناهج القانون الدستوري عوض أن يشكل عائقا أمام دراسته، فإنه على العكس من ذلك يعد منطلقا لخصوبة </a:t>
            </a:r>
            <a:r>
              <a:rPr lang="ar-MA" dirty="0" err="1"/>
              <a:t>دراسته.</a:t>
            </a:r>
            <a:r>
              <a:rPr lang="ar-MA" dirty="0"/>
              <a:t> ويدل التقوقع داخل منظور معين، فقد اخترنا تنويع </a:t>
            </a:r>
            <a:r>
              <a:rPr lang="ar-MA" dirty="0" err="1"/>
              <a:t>مقترباتنا</a:t>
            </a:r>
            <a:r>
              <a:rPr lang="ar-MA" dirty="0"/>
              <a:t> برفض المنهج الشكلي دون إغفال أهمية النصوصـ ومزج القانون الدستوري بعلم السياسة وربطه بمحيطه </a:t>
            </a:r>
            <a:r>
              <a:rPr lang="ar-MA" dirty="0" err="1"/>
              <a:t>السوسيو</a:t>
            </a:r>
            <a:r>
              <a:rPr lang="ar-MA" dirty="0"/>
              <a:t>-اقتصادي </a:t>
            </a:r>
            <a:r>
              <a:rPr lang="ar-MA" dirty="0" err="1"/>
              <a:t>والتاريخي.</a:t>
            </a:r>
            <a:r>
              <a:rPr lang="ar-MA" dirty="0"/>
              <a:t> ونحن دون أن نبتعد كلية عن دراسة النصوص القانونية، بدعوى لا </a:t>
            </a:r>
            <a:r>
              <a:rPr lang="ar-MA" dirty="0" err="1"/>
              <a:t>جدواها </a:t>
            </a:r>
            <a:r>
              <a:rPr lang="ar-MA" dirty="0"/>
              <a:t>-فإننا-في مجال الدراسات الحقوقية ودون الاقتصار عليها لوحدها في الدراسة كما هو شأن المهج </a:t>
            </a:r>
            <a:r>
              <a:rPr lang="ar-MA" dirty="0" err="1"/>
              <a:t>الشكلي </a:t>
            </a:r>
            <a:r>
              <a:rPr lang="ar-MA" dirty="0"/>
              <a:t>- بالقدر الذي نرفض فيه هذا الأخير نتشبث بضرورة دراسة النصوص مع مزج هذه الدراسة بعلم </a:t>
            </a:r>
            <a:r>
              <a:rPr lang="ar-MA" dirty="0" err="1"/>
              <a:t>السياسة.</a:t>
            </a:r>
            <a:r>
              <a:rPr lang="ar-MA" dirty="0"/>
              <a:t> إن تجاوز المنهج الشكلي </a:t>
            </a:r>
            <a:r>
              <a:rPr lang="ar-MA" dirty="0" err="1"/>
              <a:t>وإغناء</a:t>
            </a:r>
            <a:r>
              <a:rPr lang="ar-MA" dirty="0"/>
              <a:t> دراسة النصوص بتحليل الحياة السياسية والقوى الفاعلة فيها من أحزاب سياسية وجماعات ضاغطة ورأي عام ورصد مراكز صنع القرار يتم باللجوء لمناهج علم </a:t>
            </a:r>
            <a:r>
              <a:rPr lang="ar-MA" dirty="0" err="1"/>
              <a:t>السياسة.</a:t>
            </a:r>
            <a:r>
              <a:rPr lang="ar-MA" dirty="0"/>
              <a:t> كما أن تيار القانون السياسي يمكن الاستفادة من </a:t>
            </a:r>
            <a:r>
              <a:rPr lang="ar-MA" dirty="0" err="1"/>
              <a:t>عطاءاته</a:t>
            </a:r>
            <a:r>
              <a:rPr lang="ar-MA" dirty="0"/>
              <a:t> في مجال وضع النظام الدستوري ضمن إطاره التاريخي والإيديولوجي وبنيته التحتية </a:t>
            </a:r>
            <a:r>
              <a:rPr lang="ar-MA" dirty="0" err="1"/>
              <a:t>السوسيو</a:t>
            </a:r>
            <a:r>
              <a:rPr lang="ar-MA" dirty="0"/>
              <a:t>-اقتصادية، ولكن دون الوقوع في </a:t>
            </a:r>
            <a:r>
              <a:rPr lang="ar-MA" dirty="0" err="1"/>
              <a:t>معايب</a:t>
            </a:r>
            <a:r>
              <a:rPr lang="ar-MA" dirty="0"/>
              <a:t> هذا الاتجاه المتمثلة في الإغراق في العلوم الاجتماعية والانسلاخ عن القواعد القانونية في الدراسات </a:t>
            </a:r>
            <a:r>
              <a:rPr lang="ar-MA" dirty="0" err="1"/>
              <a:t>الحقوقية.</a:t>
            </a:r>
            <a:r>
              <a:rPr lang="ar-MA" dirty="0"/>
              <a:t> والتركيز على تحليل الأسس </a:t>
            </a:r>
            <a:r>
              <a:rPr lang="ar-MA" dirty="0" err="1"/>
              <a:t>السوسيولوجية</a:t>
            </a:r>
            <a:r>
              <a:rPr lang="ar-MA" dirty="0"/>
              <a:t> والإيديولوجية للقانون الدستوري على حساب قواعده القانونية وآلياته ومساطره وتقنياته.</a:t>
            </a:r>
            <a:endParaRPr lang="fr-FR" dirty="0"/>
          </a:p>
        </p:txBody>
      </p:sp>
      <p:sp>
        <p:nvSpPr>
          <p:cNvPr id="4" name="Espace réservé du numéro de diapositive 3"/>
          <p:cNvSpPr>
            <a:spLocks noGrp="1"/>
          </p:cNvSpPr>
          <p:nvPr>
            <p:ph type="sldNum" sz="quarter" idx="15"/>
          </p:nvPr>
        </p:nvSpPr>
        <p:spPr/>
        <p:txBody>
          <a:bodyPr/>
          <a:lstStyle/>
          <a:p>
            <a:fld id="{E8FB4258-37AD-493F-A0E7-56CF6BB561E0}" type="slidenum">
              <a:rPr lang="fr-FR" smtClean="0"/>
              <a:pPr/>
              <a:t>10</a:t>
            </a:fld>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80728"/>
          </a:xfrm>
        </p:spPr>
        <p:txBody>
          <a:bodyPr/>
          <a:lstStyle/>
          <a:p>
            <a:pPr algn="ctr"/>
            <a:r>
              <a:rPr lang="ar-MA" b="1" dirty="0">
                <a:solidFill>
                  <a:schemeClr val="tx1"/>
                </a:solidFill>
              </a:rPr>
              <a:t>القانون الدستوري علم قانوني</a:t>
            </a:r>
            <a:endParaRPr lang="fr-FR" dirty="0">
              <a:solidFill>
                <a:schemeClr val="tx1"/>
              </a:solidFill>
            </a:endParaRPr>
          </a:p>
        </p:txBody>
      </p:sp>
      <p:sp>
        <p:nvSpPr>
          <p:cNvPr id="3" name="Espace réservé du contenu 2"/>
          <p:cNvSpPr>
            <a:spLocks noGrp="1"/>
          </p:cNvSpPr>
          <p:nvPr>
            <p:ph sz="quarter" idx="1"/>
          </p:nvPr>
        </p:nvSpPr>
        <p:spPr/>
        <p:txBody>
          <a:bodyPr>
            <a:normAutofit lnSpcReduction="10000"/>
          </a:bodyPr>
          <a:lstStyle/>
          <a:p>
            <a:pPr algn="r" rtl="1"/>
            <a:r>
              <a:rPr lang="ar-MA" sz="2800" b="1" dirty="0"/>
              <a:t>ملخص المنظور القانوني للقانون الدستوري</a:t>
            </a:r>
            <a:endParaRPr lang="fr-FR" sz="2800" b="1" dirty="0"/>
          </a:p>
          <a:p>
            <a:pPr algn="r" rtl="1"/>
            <a:r>
              <a:rPr lang="ar-MA" sz="2800" dirty="0"/>
              <a:t>	كان هذا المنظور سباقا للظهور، وقد ساد في الجامعات الغربية حتى نهاية الحرب العالمية الثانية، وكان وراء عنونة المادة باسم القانون الدستوري، كما كان وراء تعريف القانون الدستوري بأنه جزء من القانون العام الداخلي يهتم بدراسة القواعد والمؤسسات الدستورية.</a:t>
            </a:r>
            <a:endParaRPr lang="fr-FR" sz="2800" dirty="0"/>
          </a:p>
          <a:p>
            <a:pPr algn="r" rtl="1"/>
            <a:r>
              <a:rPr lang="ar-MA" sz="2800" dirty="0"/>
              <a:t>	وطوال القرن 19، والنصف الأول للقرن 20، هيمن على الدراسة الجامعية للقانون الدستوري منظور شكلي قوامه اقتصار هذه المادة على دراسة الدستور المكتوب، واعتبار القانون الدستوري مجموعة من القواعد القانونية الواردة في الدستور؛ وبعبارة واحدة اعتبار القانون الدستوري علما قانونيا يعنى بدراسة الأنظمة السياسة من خلال دساتيرها المكتوبة.</a:t>
            </a:r>
            <a:endParaRPr lang="fr-FR" sz="2800" dirty="0"/>
          </a:p>
          <a:p>
            <a:pPr algn="r">
              <a:buNone/>
            </a:pPr>
            <a:endParaRPr lang="fr-FR" dirty="0"/>
          </a:p>
        </p:txBody>
      </p:sp>
      <p:sp>
        <p:nvSpPr>
          <p:cNvPr id="4" name="Espace réservé du numéro de diapositive 3"/>
          <p:cNvSpPr>
            <a:spLocks noGrp="1"/>
          </p:cNvSpPr>
          <p:nvPr>
            <p:ph type="sldNum" sz="quarter" idx="15"/>
          </p:nvPr>
        </p:nvSpPr>
        <p:spPr/>
        <p:txBody>
          <a:bodyPr/>
          <a:lstStyle/>
          <a:p>
            <a:fld id="{E8FB4258-37AD-493F-A0E7-56CF6BB561E0}" type="slidenum">
              <a:rPr lang="fr-FR" smtClean="0"/>
              <a:pPr/>
              <a:t>2</a:t>
            </a:fld>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124744"/>
          </a:xfrm>
        </p:spPr>
        <p:txBody>
          <a:bodyPr>
            <a:normAutofit/>
          </a:bodyPr>
          <a:lstStyle/>
          <a:p>
            <a:pPr algn="ctr"/>
            <a:r>
              <a:rPr lang="fr-FR" b="1" dirty="0" smtClean="0">
                <a:solidFill>
                  <a:schemeClr val="tx1"/>
                </a:solidFill>
              </a:rPr>
              <a:t/>
            </a:r>
            <a:br>
              <a:rPr lang="fr-FR" b="1" dirty="0" smtClean="0">
                <a:solidFill>
                  <a:schemeClr val="tx1"/>
                </a:solidFill>
              </a:rPr>
            </a:br>
            <a:r>
              <a:rPr lang="ar-MA" b="1" dirty="0" smtClean="0">
                <a:solidFill>
                  <a:schemeClr val="tx1"/>
                </a:solidFill>
              </a:rPr>
              <a:t>ارتباط </a:t>
            </a:r>
            <a:r>
              <a:rPr lang="ar-MA" b="1" dirty="0">
                <a:solidFill>
                  <a:schemeClr val="tx1"/>
                </a:solidFill>
              </a:rPr>
              <a:t>التعريف القانوني بالموجة الدستورية الليبرالية الأولى</a:t>
            </a:r>
            <a:endParaRPr lang="fr-FR" b="1" dirty="0">
              <a:solidFill>
                <a:schemeClr val="tx1"/>
              </a:solidFill>
            </a:endParaRPr>
          </a:p>
        </p:txBody>
      </p:sp>
      <p:sp>
        <p:nvSpPr>
          <p:cNvPr id="3" name="Espace réservé du contenu 2"/>
          <p:cNvSpPr>
            <a:spLocks noGrp="1"/>
          </p:cNvSpPr>
          <p:nvPr>
            <p:ph sz="quarter" idx="1"/>
          </p:nvPr>
        </p:nvSpPr>
        <p:spPr>
          <a:xfrm>
            <a:off x="457200" y="1268760"/>
            <a:ext cx="8229600" cy="5328592"/>
          </a:xfrm>
        </p:spPr>
        <p:txBody>
          <a:bodyPr>
            <a:normAutofit fontScale="85000" lnSpcReduction="20000"/>
          </a:bodyPr>
          <a:lstStyle/>
          <a:p>
            <a:pPr algn="ctr" rtl="1"/>
            <a:r>
              <a:rPr lang="ar-MA" dirty="0"/>
              <a:t>كان المنظور القانوني منسجما مع الظرفية التاريخية لنشأة القانون الدستوري حيث كانت دراسة الأنظمة الأوربية ضمن موجة </a:t>
            </a:r>
            <a:r>
              <a:rPr lang="ar-MA" dirty="0" err="1"/>
              <a:t>الدسترة</a:t>
            </a:r>
            <a:r>
              <a:rPr lang="ar-MA" dirty="0"/>
              <a:t> الأولى، التي أعقبت الثورة الفرنسية والاستقلال الأمريكي، تعكس تطور هذه الأنظمة؛ كما أن القانون الدستوري كان يسير جنبا لجنب مع التاريخ ومع واقع الأنظمة حاملا مشعل تقييد الملكيات الأوربية.</a:t>
            </a:r>
            <a:endParaRPr lang="fr-FR" dirty="0"/>
          </a:p>
          <a:p>
            <a:pPr algn="ctr" rtl="1"/>
            <a:r>
              <a:rPr lang="ar-MA" dirty="0"/>
              <a:t>	لقد ارتبطت نشأة وتطور التعريف القانوني للقانون الدستوري بنضال البورجوازية من أجل القضاء على العراقيل التي كانت تشكلها تجزئة المجتمع الإقطاعي أمام هيمنتها سياسيا واقتصاديا.</a:t>
            </a:r>
            <a:endParaRPr lang="fr-FR" dirty="0"/>
          </a:p>
          <a:p>
            <a:pPr algn="ctr" rtl="1"/>
            <a:r>
              <a:rPr lang="ar-MA" dirty="0"/>
              <a:t>	فمن خلال دعوتها لفصل السلط والسيادة الوطنية ونضالها من أجل فرض حق التصويت والتمثيل البرلماني ومسؤولية الحكومة، وانطلاقا من نظريات العقد الاجتماعي ومفاهيم الحرية والمساواة؛ انبثقت المطالبة البورجوازية بدستور مكتوب كوسيلة لتقيد الحكام وكبيان لحقوق الإنسان وكأداة لضمان الحريات العامة.</a:t>
            </a:r>
            <a:endParaRPr lang="fr-FR" dirty="0"/>
          </a:p>
          <a:p>
            <a:pPr algn="ctr" rtl="1"/>
            <a:r>
              <a:rPr lang="ar-MA" dirty="0"/>
              <a:t>	وقد تمت ترجمة إرادة إخضاع الحكام </a:t>
            </a:r>
            <a:r>
              <a:rPr lang="ar-MA" dirty="0" err="1"/>
              <a:t>للقانون.</a:t>
            </a:r>
            <a:r>
              <a:rPr lang="ar-MA" dirty="0"/>
              <a:t> في وضع دساتير يخضعون لها ولا يحق لهم تعديلها إلا بإجراءات خاصة </a:t>
            </a:r>
            <a:r>
              <a:rPr lang="ar-MA" dirty="0" err="1"/>
              <a:t>تتضمنها.</a:t>
            </a:r>
            <a:r>
              <a:rPr lang="ar-MA" dirty="0"/>
              <a:t> وارتبط الدستور بمفهوم العقد الاجتماعي، الذي ظهر في القرنين 17 و 18: بحيث عوض قيام الحكم على التقليد فإنه قد أسس على إرادة بشرية تخلق الدولة وتضع للقائمين عليها قواعد التصرف.</a:t>
            </a:r>
            <a:endParaRPr lang="fr-FR" dirty="0"/>
          </a:p>
          <a:p>
            <a:pPr algn="ctr" rtl="1"/>
            <a:r>
              <a:rPr lang="ar-MA" dirty="0"/>
              <a:t>	وقد ظهر اصطلاح القانون الدستوري </a:t>
            </a:r>
            <a:r>
              <a:rPr lang="fr-FR" dirty="0"/>
              <a:t>Droit Constitutionnel</a:t>
            </a:r>
            <a:r>
              <a:rPr lang="ar-MA" dirty="0"/>
              <a:t> لأول مرة في فرنسا، سنة 1834، عندما قرر </a:t>
            </a:r>
            <a:r>
              <a:rPr lang="fr-FR" dirty="0"/>
              <a:t>Guizot</a:t>
            </a:r>
            <a:r>
              <a:rPr lang="ar-MA" dirty="0"/>
              <a:t>، وزير التعليم في عهد الملك فيليب- تدريسه كمادة من مواد الدراسة في كلية الحقوق بجامعة </a:t>
            </a:r>
            <a:r>
              <a:rPr lang="ar-MA" dirty="0" err="1"/>
              <a:t>باريس.</a:t>
            </a:r>
            <a:r>
              <a:rPr lang="ar-MA" dirty="0"/>
              <a:t> وكان هدف </a:t>
            </a:r>
            <a:r>
              <a:rPr lang="fr-FR" dirty="0"/>
              <a:t>Guizot</a:t>
            </a:r>
            <a:r>
              <a:rPr lang="ar-MA" dirty="0"/>
              <a:t> من ذلك تدريس دستور سنة 1830 والدعاية للنظام السياسي الذي جاء </a:t>
            </a:r>
            <a:r>
              <a:rPr lang="ar-MA" dirty="0" err="1"/>
              <a:t>به</a:t>
            </a:r>
            <a:r>
              <a:rPr lang="ar-MA" dirty="0"/>
              <a:t> لكسب تأييد الشعب الفرنسي للحكم الملكي الجديد.</a:t>
            </a:r>
            <a:endParaRPr lang="fr-FR" dirty="0"/>
          </a:p>
          <a:p>
            <a:endParaRPr lang="fr-FR" dirty="0"/>
          </a:p>
        </p:txBody>
      </p:sp>
      <p:sp>
        <p:nvSpPr>
          <p:cNvPr id="4" name="Espace réservé du numéro de diapositive 3"/>
          <p:cNvSpPr>
            <a:spLocks noGrp="1"/>
          </p:cNvSpPr>
          <p:nvPr>
            <p:ph type="sldNum" sz="quarter" idx="15"/>
          </p:nvPr>
        </p:nvSpPr>
        <p:spPr/>
        <p:txBody>
          <a:bodyPr/>
          <a:lstStyle/>
          <a:p>
            <a:fld id="{E8FB4258-37AD-493F-A0E7-56CF6BB561E0}" type="slidenum">
              <a:rPr lang="fr-FR" smtClean="0"/>
              <a:pPr/>
              <a:t>3</a:t>
            </a:fld>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80728"/>
          </a:xfrm>
        </p:spPr>
        <p:txBody>
          <a:bodyPr/>
          <a:lstStyle/>
          <a:p>
            <a:pPr algn="ctr"/>
            <a:r>
              <a:rPr lang="ar-MA" b="1" dirty="0">
                <a:solidFill>
                  <a:schemeClr val="tx1"/>
                </a:solidFill>
              </a:rPr>
              <a:t>أزمة المنظور </a:t>
            </a:r>
            <a:r>
              <a:rPr lang="ar-MA" b="1" dirty="0" smtClean="0">
                <a:solidFill>
                  <a:schemeClr val="tx1"/>
                </a:solidFill>
              </a:rPr>
              <a:t>القانوني للقانون  </a:t>
            </a:r>
            <a:r>
              <a:rPr lang="ar-MA" b="1" dirty="0">
                <a:solidFill>
                  <a:schemeClr val="tx1"/>
                </a:solidFill>
              </a:rPr>
              <a:t>الدستوري</a:t>
            </a:r>
            <a:endParaRPr lang="fr-FR" b="1" dirty="0">
              <a:solidFill>
                <a:schemeClr val="tx1"/>
              </a:solidFill>
            </a:endParaRPr>
          </a:p>
        </p:txBody>
      </p:sp>
      <p:sp>
        <p:nvSpPr>
          <p:cNvPr id="3" name="Espace réservé du contenu 2"/>
          <p:cNvSpPr>
            <a:spLocks noGrp="1"/>
          </p:cNvSpPr>
          <p:nvPr>
            <p:ph sz="quarter" idx="1"/>
          </p:nvPr>
        </p:nvSpPr>
        <p:spPr/>
        <p:txBody>
          <a:bodyPr>
            <a:normAutofit/>
          </a:bodyPr>
          <a:lstStyle/>
          <a:p>
            <a:pPr algn="ctr" rtl="1"/>
            <a:r>
              <a:rPr lang="ar-MA" sz="2800" dirty="0"/>
              <a:t>رغم وضوحه، من الناحية الشكلية، لان القانون الدستوري يهتم فعلا بدراسة الدساتير، فإن المنظور القانوني بحصره القانون الدستوري في دراسة الدساتير المكتوبة كان قاصرا عن دراسة أنظمة عريقة في تنظيمها السياسي رغم عدم توفرها على دستور مكتوب، وعلى رأسها النظام البريطاني ذو الدستور العرفي.</a:t>
            </a:r>
            <a:endParaRPr lang="fr-FR" sz="2800" dirty="0"/>
          </a:p>
          <a:p>
            <a:pPr algn="ctr" rtl="1"/>
            <a:r>
              <a:rPr lang="ar-MA" sz="2800" dirty="0"/>
              <a:t>	وإضافة إلى القصور في دراسة الأنظمة الليبرالية ذات الدساتير غير المكتوبة، فإن المنظور القانوني، باقتصاره على الدراسة النصية للدساتير </a:t>
            </a:r>
            <a:r>
              <a:rPr lang="ar-MA" sz="2800" dirty="0" err="1"/>
              <a:t>المكتوبة </a:t>
            </a:r>
            <a:r>
              <a:rPr lang="ar-MA" sz="2800" dirty="0"/>
              <a:t>- وفي أحسن الأحوال </a:t>
            </a:r>
            <a:r>
              <a:rPr lang="ar-MA" sz="2800" dirty="0" err="1"/>
              <a:t>مقارنتها </a:t>
            </a:r>
            <a:r>
              <a:rPr lang="ar-MA" sz="2800" dirty="0"/>
              <a:t>-، كان مشوبا بعدم الإحاطة بكل عناصر النظام السياسي الليبرالي </a:t>
            </a:r>
            <a:r>
              <a:rPr lang="ar-MA" sz="2800" dirty="0" err="1"/>
              <a:t>لسببين :</a:t>
            </a:r>
            <a:endParaRPr lang="fr-FR" sz="2800" dirty="0"/>
          </a:p>
          <a:p>
            <a:pPr algn="r"/>
            <a:endParaRPr lang="fr-FR" dirty="0"/>
          </a:p>
        </p:txBody>
      </p:sp>
      <p:sp>
        <p:nvSpPr>
          <p:cNvPr id="4" name="Espace réservé du numéro de diapositive 3"/>
          <p:cNvSpPr>
            <a:spLocks noGrp="1"/>
          </p:cNvSpPr>
          <p:nvPr>
            <p:ph type="sldNum" sz="quarter" idx="15"/>
          </p:nvPr>
        </p:nvSpPr>
        <p:spPr/>
        <p:txBody>
          <a:bodyPr/>
          <a:lstStyle/>
          <a:p>
            <a:fld id="{E8FB4258-37AD-493F-A0E7-56CF6BB561E0}" type="slidenum">
              <a:rPr lang="fr-FR" smtClean="0"/>
              <a:pPr/>
              <a:t>4</a:t>
            </a:fld>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80728"/>
          </a:xfrm>
        </p:spPr>
        <p:txBody>
          <a:bodyPr/>
          <a:lstStyle/>
          <a:p>
            <a:pPr algn="ctr"/>
            <a:r>
              <a:rPr lang="ar-MA" dirty="0">
                <a:solidFill>
                  <a:schemeClr val="tx1"/>
                </a:solidFill>
              </a:rPr>
              <a:t>* </a:t>
            </a:r>
            <a:r>
              <a:rPr lang="ar-MA" b="1" dirty="0">
                <a:solidFill>
                  <a:schemeClr val="tx1"/>
                </a:solidFill>
              </a:rPr>
              <a:t>السبب </a:t>
            </a:r>
            <a:r>
              <a:rPr lang="ar-MA" b="1" dirty="0" err="1">
                <a:solidFill>
                  <a:schemeClr val="tx1"/>
                </a:solidFill>
              </a:rPr>
              <a:t>الأول</a:t>
            </a:r>
            <a:r>
              <a:rPr lang="ar-MA" dirty="0" err="1">
                <a:solidFill>
                  <a:schemeClr val="tx1"/>
                </a:solidFill>
              </a:rPr>
              <a:t> :</a:t>
            </a:r>
            <a:r>
              <a:rPr lang="ar-MA" dirty="0">
                <a:solidFill>
                  <a:schemeClr val="tx1"/>
                </a:solidFill>
              </a:rPr>
              <a:t> </a:t>
            </a:r>
            <a:endParaRPr lang="fr-FR" dirty="0">
              <a:solidFill>
                <a:schemeClr val="tx1"/>
              </a:solidFill>
            </a:endParaRPr>
          </a:p>
        </p:txBody>
      </p:sp>
      <p:sp>
        <p:nvSpPr>
          <p:cNvPr id="3" name="Espace réservé du contenu 2"/>
          <p:cNvSpPr>
            <a:spLocks noGrp="1"/>
          </p:cNvSpPr>
          <p:nvPr>
            <p:ph sz="quarter" idx="1"/>
          </p:nvPr>
        </p:nvSpPr>
        <p:spPr/>
        <p:txBody>
          <a:bodyPr/>
          <a:lstStyle/>
          <a:p>
            <a:pPr algn="r"/>
            <a:r>
              <a:rPr lang="ar-MA" sz="3200" dirty="0"/>
              <a:t>يكمن في تجاوز المفهوم الواسع للقانون الدستوري المكتوب؛ بحيث أن هذا الأخير لا يحتوي إلا على القواعد الرئيسية للنظام السياسي، بينما المفهوم الواسع للقانون الدستوري يقتضي التعرف على باقي قواعد النظام السياسي غير المضمنة في الدستور والمتمثلة في القوانين التنظيمية والعادية والمراسيم والأعراف والممارسات والاجتهاد القضائي</a:t>
            </a:r>
            <a:r>
              <a:rPr lang="ar-MA" dirty="0"/>
              <a:t>.</a:t>
            </a:r>
            <a:endParaRPr lang="fr-FR" dirty="0"/>
          </a:p>
        </p:txBody>
      </p:sp>
      <p:sp>
        <p:nvSpPr>
          <p:cNvPr id="4" name="Espace réservé du numéro de diapositive 3"/>
          <p:cNvSpPr>
            <a:spLocks noGrp="1"/>
          </p:cNvSpPr>
          <p:nvPr>
            <p:ph type="sldNum" sz="quarter" idx="15"/>
          </p:nvPr>
        </p:nvSpPr>
        <p:spPr/>
        <p:txBody>
          <a:bodyPr/>
          <a:lstStyle/>
          <a:p>
            <a:fld id="{E8FB4258-37AD-493F-A0E7-56CF6BB561E0}" type="slidenum">
              <a:rPr lang="fr-FR" smtClean="0"/>
              <a:pPr/>
              <a:t>5</a:t>
            </a:fld>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78098"/>
          </a:xfrm>
        </p:spPr>
        <p:txBody>
          <a:bodyPr>
            <a:normAutofit/>
          </a:bodyPr>
          <a:lstStyle/>
          <a:p>
            <a:pPr algn="ctr"/>
            <a:r>
              <a:rPr lang="ar-MA" sz="3200" b="1" dirty="0">
                <a:solidFill>
                  <a:schemeClr val="tx1"/>
                </a:solidFill>
              </a:rPr>
              <a:t>* أما السبب الثاني</a:t>
            </a:r>
            <a:r>
              <a:rPr lang="ar-MA" sz="3200" dirty="0">
                <a:solidFill>
                  <a:schemeClr val="tx1"/>
                </a:solidFill>
              </a:rPr>
              <a:t>:</a:t>
            </a:r>
            <a:endParaRPr lang="fr-FR" sz="3200" dirty="0">
              <a:solidFill>
                <a:schemeClr val="tx1"/>
              </a:solidFill>
            </a:endParaRPr>
          </a:p>
        </p:txBody>
      </p:sp>
      <p:sp>
        <p:nvSpPr>
          <p:cNvPr id="3" name="Espace réservé du contenu 2"/>
          <p:cNvSpPr>
            <a:spLocks noGrp="1"/>
          </p:cNvSpPr>
          <p:nvPr>
            <p:ph sz="quarter" idx="1"/>
          </p:nvPr>
        </p:nvSpPr>
        <p:spPr>
          <a:xfrm>
            <a:off x="457200" y="1268760"/>
            <a:ext cx="8291264" cy="5205192"/>
          </a:xfrm>
        </p:spPr>
        <p:txBody>
          <a:bodyPr>
            <a:normAutofit fontScale="92500" lnSpcReduction="20000"/>
          </a:bodyPr>
          <a:lstStyle/>
          <a:p>
            <a:pPr algn="r" rtl="1"/>
            <a:r>
              <a:rPr lang="ar-MA" dirty="0"/>
              <a:t>فإنه يتمثل فيما شهده النظام الليبرالي، في منتصف القرن 19 وبداية القرن 20، من ظهور الأحزاب السياسية والجماعات الضاغطة كقوى محركة للنظام </a:t>
            </a:r>
            <a:r>
              <a:rPr lang="ar-MA" dirty="0" err="1"/>
              <a:t>السياسي.</a:t>
            </a:r>
            <a:r>
              <a:rPr lang="ar-MA" dirty="0"/>
              <a:t> وبدراسته النصية للدستور، فإن المنظور القانوني قد ظل قاصرا عن دراسة هذه القوى المحركة للأنظمة والتي يقتضي التعرف عليها دراسة الواقع السياسي لا النص الدستوري الذي غالبا ما يتجاوزه الواقع أو يعدله أو يغنيه العرف والممارسة السياسية.</a:t>
            </a:r>
            <a:endParaRPr lang="fr-FR" dirty="0"/>
          </a:p>
          <a:p>
            <a:pPr algn="r" rtl="1"/>
            <a:r>
              <a:rPr lang="ar-MA" dirty="0"/>
              <a:t>	وعلاوة على </a:t>
            </a:r>
            <a:r>
              <a:rPr lang="ar-MA" dirty="0" err="1"/>
              <a:t>الأزمة </a:t>
            </a:r>
            <a:r>
              <a:rPr lang="ar-MA" dirty="0"/>
              <a:t>"الداخلية" التي واجهها المنظور القانوني في دراسة الأنظمة الليبرالية، فإن النصف الأول من القرن العشرين قد زاد من </a:t>
            </a:r>
            <a:r>
              <a:rPr lang="ar-MA" dirty="0" err="1"/>
              <a:t>تأزيم</a:t>
            </a:r>
            <a:r>
              <a:rPr lang="ar-MA" dirty="0"/>
              <a:t> المنظور القانوني الذي يربط القانون الدستوري بدراسة دستور النظام </a:t>
            </a:r>
            <a:r>
              <a:rPr lang="ar-MA" dirty="0" err="1"/>
              <a:t>الليبرالي.</a:t>
            </a:r>
            <a:r>
              <a:rPr lang="ar-MA" dirty="0"/>
              <a:t> وقد تمثلت </a:t>
            </a:r>
            <a:r>
              <a:rPr lang="ar-MA" dirty="0" err="1"/>
              <a:t>الأزمة </a:t>
            </a:r>
            <a:r>
              <a:rPr lang="ar-MA" dirty="0"/>
              <a:t>"الخارجية" هذه المرة </a:t>
            </a:r>
            <a:r>
              <a:rPr lang="ar-MA" dirty="0" err="1"/>
              <a:t>فيانبثاق</a:t>
            </a:r>
            <a:r>
              <a:rPr lang="ar-MA" dirty="0"/>
              <a:t> أنظمة اشتراكية قائمة على إيديولوجية ماركسية </a:t>
            </a:r>
            <a:r>
              <a:rPr lang="ar-MA" dirty="0" err="1"/>
              <a:t>نقيضة</a:t>
            </a:r>
            <a:r>
              <a:rPr lang="ar-MA" dirty="0"/>
              <a:t> للإيديولوجية الليبرالية وعلى مفاهيم دستورية </a:t>
            </a:r>
            <a:r>
              <a:rPr lang="ar-MA" dirty="0" err="1"/>
              <a:t>نقيضة</a:t>
            </a:r>
            <a:r>
              <a:rPr lang="ar-MA" dirty="0"/>
              <a:t> (مزج السلط عوض </a:t>
            </a:r>
            <a:r>
              <a:rPr lang="ar-MA" dirty="0" err="1"/>
              <a:t>فصلها </a:t>
            </a:r>
            <a:r>
              <a:rPr lang="ar-MA" dirty="0"/>
              <a:t>-الحزب الوحيد بدل </a:t>
            </a:r>
            <a:r>
              <a:rPr lang="ar-MA" dirty="0" err="1"/>
              <a:t>التعددية </a:t>
            </a:r>
            <a:r>
              <a:rPr lang="ar-MA" dirty="0"/>
              <a:t>- ديمقراطية اقتصادية عوض الديمقراطية السياسية الموصوفة </a:t>
            </a:r>
            <a:r>
              <a:rPr lang="ar-MA" dirty="0" err="1"/>
              <a:t>بالشكلية....</a:t>
            </a:r>
            <a:r>
              <a:rPr lang="ar-MA" dirty="0"/>
              <a:t>	ولن تعمل تصفية </a:t>
            </a:r>
            <a:r>
              <a:rPr lang="ar-MA" dirty="0" err="1"/>
              <a:t>الاستعمار </a:t>
            </a:r>
            <a:r>
              <a:rPr lang="ar-MA" dirty="0"/>
              <a:t>- بعد الحرب العالمية </a:t>
            </a:r>
            <a:r>
              <a:rPr lang="ar-MA" dirty="0" err="1"/>
              <a:t>الثانية </a:t>
            </a:r>
            <a:r>
              <a:rPr lang="ar-MA" dirty="0"/>
              <a:t>- وإفراز دول العالم الثالث لموجة دستورية جديدة قائمة على العودة </a:t>
            </a:r>
            <a:r>
              <a:rPr lang="ar-MA" dirty="0" err="1"/>
              <a:t>لموروثها</a:t>
            </a:r>
            <a:r>
              <a:rPr lang="ar-MA" dirty="0"/>
              <a:t> </a:t>
            </a:r>
            <a:r>
              <a:rPr lang="ar-MA" dirty="0" err="1"/>
              <a:t>السياسي (الخلافة ...</a:t>
            </a:r>
            <a:r>
              <a:rPr lang="ar-MA" dirty="0"/>
              <a:t>) أو النقل المشوه للنظام الليبرالي والاشتراكي أو انبثاق أنظمة </a:t>
            </a:r>
            <a:r>
              <a:rPr lang="ar-MA" dirty="0" err="1"/>
              <a:t>عسكرتارية</a:t>
            </a:r>
            <a:r>
              <a:rPr lang="ar-MA" dirty="0"/>
              <a:t>؛ لن يعمل كل هذا إلا على </a:t>
            </a:r>
            <a:r>
              <a:rPr lang="ar-MA" dirty="0" err="1"/>
              <a:t>تأزيم</a:t>
            </a:r>
            <a:r>
              <a:rPr lang="ar-MA" dirty="0"/>
              <a:t> العجز المنهجي للمنظور الشكلي للقانون الدستوري عن الإحاطة بالحياة السياسية لهذه الدول التي لا يمكن تلخيصها في نصوص دستورية؛ بل إن بعضها ليس له دستور وضعي بالمرة ومع ذلك فإن له نظاما سياسيا وحياة </a:t>
            </a:r>
            <a:r>
              <a:rPr lang="ar-MA" dirty="0" err="1"/>
              <a:t>سياسية </a:t>
            </a:r>
            <a:r>
              <a:rPr lang="ar-MA" dirty="0"/>
              <a:t>(السعودية)، وأغلبها تحكم نظامها السياسي قواعد وممارسات فعلية لا علاقة لها بالدستور الذي ليس إلا ديكورا للمعاصرة.</a:t>
            </a:r>
            <a:endParaRPr lang="fr-FR" dirty="0"/>
          </a:p>
          <a:p>
            <a:endParaRPr lang="fr-FR" dirty="0"/>
          </a:p>
        </p:txBody>
      </p:sp>
      <p:sp>
        <p:nvSpPr>
          <p:cNvPr id="4" name="Espace réservé du numéro de diapositive 3"/>
          <p:cNvSpPr>
            <a:spLocks noGrp="1"/>
          </p:cNvSpPr>
          <p:nvPr>
            <p:ph type="sldNum" sz="quarter" idx="15"/>
          </p:nvPr>
        </p:nvSpPr>
        <p:spPr/>
        <p:txBody>
          <a:bodyPr/>
          <a:lstStyle/>
          <a:p>
            <a:fld id="{E8FB4258-37AD-493F-A0E7-56CF6BB561E0}" type="slidenum">
              <a:rPr lang="fr-FR" smtClean="0"/>
              <a:pPr/>
              <a:t>6</a:t>
            </a:fld>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7467600" cy="836712"/>
          </a:xfrm>
        </p:spPr>
        <p:txBody>
          <a:bodyPr/>
          <a:lstStyle/>
          <a:p>
            <a:pPr algn="ctr"/>
            <a:r>
              <a:rPr lang="ar-MA" b="1" dirty="0">
                <a:solidFill>
                  <a:schemeClr val="tx1"/>
                </a:solidFill>
              </a:rPr>
              <a:t>القانون الدستوري علم سياسي</a:t>
            </a:r>
            <a:endParaRPr lang="fr-FR" dirty="0">
              <a:solidFill>
                <a:schemeClr val="tx1"/>
              </a:solidFill>
            </a:endParaRPr>
          </a:p>
        </p:txBody>
      </p:sp>
      <p:sp>
        <p:nvSpPr>
          <p:cNvPr id="3" name="Espace réservé du contenu 2"/>
          <p:cNvSpPr>
            <a:spLocks noGrp="1"/>
          </p:cNvSpPr>
          <p:nvPr>
            <p:ph sz="quarter" idx="1"/>
          </p:nvPr>
        </p:nvSpPr>
        <p:spPr/>
        <p:txBody>
          <a:bodyPr>
            <a:normAutofit fontScale="92500"/>
          </a:bodyPr>
          <a:lstStyle/>
          <a:p>
            <a:pPr algn="r" rtl="1"/>
            <a:r>
              <a:rPr lang="ar-MA" sz="3200" dirty="0"/>
              <a:t>ظهوره كحل لأزمة التعريف القانوني</a:t>
            </a:r>
            <a:endParaRPr lang="fr-FR" sz="3200" dirty="0"/>
          </a:p>
          <a:p>
            <a:pPr algn="r" rtl="1"/>
            <a:r>
              <a:rPr lang="ar-MA" sz="3200" dirty="0"/>
              <a:t>	أمام عجز القانون الدستوري بمفهومه القانوني عن استيعاب مستجدات الحياة السياسية في الأنظمة الليبرالية، وإزاء عقم استعمال مناهجه لدراسة مختلف الأنظمة الاشتراكية والمختلفة؛ شهدت الفترة اللاحقة لنهاية الحرب العالمية الثانية توجه الباحثين الدستوريين نحو علم السياسة </a:t>
            </a:r>
            <a:r>
              <a:rPr lang="ar-MA" sz="3200" dirty="0" err="1"/>
              <a:t>الأنجلو</a:t>
            </a:r>
            <a:r>
              <a:rPr lang="ar-MA" sz="3200" dirty="0"/>
              <a:t>-سكسوني واعتمادهم مقتربات جديدة للتعرف على الأنظمة السياسية تتجاوز المنظور القانوني ولا تكتفي بالوصف الدستوري للنظام بل تتساءل </a:t>
            </a:r>
            <a:r>
              <a:rPr lang="ar-MA" sz="3200" b="1" dirty="0"/>
              <a:t>عمن </a:t>
            </a:r>
            <a:r>
              <a:rPr lang="ar-MA" sz="3200" b="1" dirty="0" err="1"/>
              <a:t>يحكم</a:t>
            </a:r>
            <a:r>
              <a:rPr lang="ar-MA" sz="3200" dirty="0" err="1"/>
              <a:t>؟</a:t>
            </a:r>
            <a:r>
              <a:rPr lang="ar-MA" sz="3200" dirty="0"/>
              <a:t> </a:t>
            </a:r>
            <a:r>
              <a:rPr lang="ar-MA" sz="3200" b="1" dirty="0"/>
              <a:t>وكيف </a:t>
            </a:r>
            <a:r>
              <a:rPr lang="ar-MA" sz="3200" b="1" dirty="0" err="1"/>
              <a:t>يحكم؟</a:t>
            </a:r>
            <a:r>
              <a:rPr lang="ar-MA" sz="3200" b="1" dirty="0"/>
              <a:t> ولماذا </a:t>
            </a:r>
            <a:r>
              <a:rPr lang="ar-MA" sz="3200" b="1" dirty="0" err="1"/>
              <a:t>يحكم؟</a:t>
            </a:r>
            <a:r>
              <a:rPr lang="ar-MA" sz="3200" b="1" dirty="0"/>
              <a:t> وهل سيستمر في الحكم؟</a:t>
            </a:r>
            <a:endParaRPr lang="fr-FR" sz="3200" b="1" dirty="0"/>
          </a:p>
          <a:p>
            <a:pPr>
              <a:buNone/>
            </a:pPr>
            <a:endParaRPr lang="fr-FR" dirty="0"/>
          </a:p>
        </p:txBody>
      </p:sp>
      <p:sp>
        <p:nvSpPr>
          <p:cNvPr id="4" name="Espace réservé du numéro de diapositive 3"/>
          <p:cNvSpPr>
            <a:spLocks noGrp="1"/>
          </p:cNvSpPr>
          <p:nvPr>
            <p:ph type="sldNum" sz="quarter" idx="15"/>
          </p:nvPr>
        </p:nvSpPr>
        <p:spPr/>
        <p:txBody>
          <a:bodyPr/>
          <a:lstStyle/>
          <a:p>
            <a:fld id="{E8FB4258-37AD-493F-A0E7-56CF6BB561E0}" type="slidenum">
              <a:rPr lang="fr-FR" smtClean="0"/>
              <a:pPr/>
              <a:t>7</a:t>
            </a:fld>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836712"/>
          </a:xfrm>
        </p:spPr>
        <p:txBody>
          <a:bodyPr>
            <a:normAutofit/>
          </a:bodyPr>
          <a:lstStyle/>
          <a:p>
            <a:pPr algn="ctr"/>
            <a:r>
              <a:rPr lang="ar-MA" b="1" dirty="0">
                <a:solidFill>
                  <a:schemeClr val="tx1"/>
                </a:solidFill>
              </a:rPr>
              <a:t>أهم تجليات تعريف القانون الدستوري بالعلم السياسي</a:t>
            </a:r>
            <a:endParaRPr lang="fr-FR" b="1"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sz="2800" dirty="0"/>
              <a:t>لقد كان من أثر ربط علم السياسة بالقانون الدستوري أن درس هذا الأخير لم يعد يهتم فقط بتفسير النصوص الدستورية والمؤسسات السياسية؛ بل أخذ يهتم بقضايا أخرى كالحياة السياسية والأحزاب السياسية والجماعات الضاغطة والرأي العام والأسس الاقتصادية للنظام السياسي وتركيبته الاجتماعية؛ كما أن دارسي القانون الدستوري صاروا يستعينون بنتائج العلوم </a:t>
            </a:r>
            <a:r>
              <a:rPr lang="ar-MA" sz="2800" dirty="0" err="1"/>
              <a:t>الاجتماعية </a:t>
            </a:r>
            <a:r>
              <a:rPr lang="ar-MA" sz="2800" dirty="0"/>
              <a:t>(علم </a:t>
            </a:r>
            <a:r>
              <a:rPr lang="ar-MA" sz="2800" dirty="0" err="1"/>
              <a:t>الاقتصاد </a:t>
            </a:r>
            <a:r>
              <a:rPr lang="ar-MA" sz="2800" dirty="0"/>
              <a:t>- علم </a:t>
            </a:r>
            <a:r>
              <a:rPr lang="ar-MA" sz="2800" dirty="0" err="1"/>
              <a:t>الاجتماع </a:t>
            </a:r>
            <a:r>
              <a:rPr lang="ar-MA" sz="2800" dirty="0"/>
              <a:t>- علم النفس </a:t>
            </a:r>
            <a:r>
              <a:rPr lang="ar-MA" sz="2800" dirty="0" err="1"/>
              <a:t>الاجتماعي ...</a:t>
            </a:r>
            <a:r>
              <a:rPr lang="ar-MA" sz="2800" dirty="0"/>
              <a:t>) لشرح الظاهرة السياسية وتسليط الاضواء على مفهوم وظاهرة الحكــم </a:t>
            </a:r>
            <a:r>
              <a:rPr lang="fr-FR" sz="2800" dirty="0"/>
              <a:t>Le pouvoir</a:t>
            </a:r>
            <a:r>
              <a:rPr lang="ar-MA" sz="2800" dirty="0" err="1"/>
              <a:t>.</a:t>
            </a:r>
            <a:endParaRPr lang="fr-FR" sz="2800" dirty="0"/>
          </a:p>
        </p:txBody>
      </p:sp>
      <p:sp>
        <p:nvSpPr>
          <p:cNvPr id="4" name="Espace réservé du numéro de diapositive 3"/>
          <p:cNvSpPr>
            <a:spLocks noGrp="1"/>
          </p:cNvSpPr>
          <p:nvPr>
            <p:ph type="sldNum" sz="quarter" idx="15"/>
          </p:nvPr>
        </p:nvSpPr>
        <p:spPr/>
        <p:txBody>
          <a:bodyPr/>
          <a:lstStyle/>
          <a:p>
            <a:fld id="{E8FB4258-37AD-493F-A0E7-56CF6BB561E0}" type="slidenum">
              <a:rPr lang="fr-FR" smtClean="0"/>
              <a:pPr/>
              <a:t>8</a:t>
            </a:fld>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836712"/>
          </a:xfrm>
        </p:spPr>
        <p:txBody>
          <a:bodyPr/>
          <a:lstStyle/>
          <a:p>
            <a:pPr algn="ctr"/>
            <a:r>
              <a:rPr lang="ar-MA" b="1" dirty="0">
                <a:solidFill>
                  <a:schemeClr val="tx1"/>
                </a:solidFill>
              </a:rPr>
              <a:t>تقييم تعريف القانون الدستوري بالعلم السياسي</a:t>
            </a:r>
            <a:endParaRPr lang="fr-FR" b="1" dirty="0">
              <a:solidFill>
                <a:schemeClr val="tx1"/>
              </a:solidFill>
            </a:endParaRPr>
          </a:p>
        </p:txBody>
      </p:sp>
      <p:sp>
        <p:nvSpPr>
          <p:cNvPr id="3" name="Espace réservé du contenu 2"/>
          <p:cNvSpPr>
            <a:spLocks noGrp="1"/>
          </p:cNvSpPr>
          <p:nvPr>
            <p:ph sz="quarter" idx="1"/>
          </p:nvPr>
        </p:nvSpPr>
        <p:spPr/>
        <p:txBody>
          <a:bodyPr>
            <a:normAutofit/>
          </a:bodyPr>
          <a:lstStyle/>
          <a:p>
            <a:pPr algn="r" rtl="1"/>
            <a:r>
              <a:rPr lang="ar-MA" sz="2800" dirty="0"/>
              <a:t>لقد كان من الآثار الإيجابية لهذا التعريف </a:t>
            </a:r>
            <a:r>
              <a:rPr lang="ar-MA" sz="2800" dirty="0" err="1"/>
              <a:t>إغناء</a:t>
            </a:r>
            <a:r>
              <a:rPr lang="ar-MA" sz="2800" dirty="0"/>
              <a:t> القانون الدستوري الذي صار مرتبطا في عناوين المراجع الحديثة، بعلم السياسة وبالمؤسسات </a:t>
            </a:r>
            <a:r>
              <a:rPr lang="ar-MA" sz="2800" dirty="0" err="1"/>
              <a:t>السياسية.</a:t>
            </a:r>
            <a:r>
              <a:rPr lang="ar-MA" sz="2800" dirty="0"/>
              <a:t> وقد مكنه هذا الارتباط من المقاربة الكاملة للنظام السياسي نصا ومحيطا </a:t>
            </a:r>
            <a:r>
              <a:rPr lang="fr-FR" sz="2800" dirty="0"/>
              <a:t>Texte et Contexte</a:t>
            </a:r>
            <a:r>
              <a:rPr lang="ar-MA" sz="2800" dirty="0" err="1"/>
              <a:t>.</a:t>
            </a:r>
            <a:r>
              <a:rPr lang="ar-MA" sz="2800" dirty="0"/>
              <a:t> غير أن بعض عتاة دعاة تعريف القانون الدستوري بالعلم السياسي قد استغلوا عجز المنظور القانوني عن الإحاطة بالنظام السياسي ليتطرفوا في الدعوة لنبذه كلية واستبداله بمناهج علم السياسة المركزة على الحياة السياسية </a:t>
            </a:r>
            <a:r>
              <a:rPr lang="ar-MA" sz="2800" dirty="0" err="1"/>
              <a:t>وتفاعلاتها.</a:t>
            </a:r>
            <a:r>
              <a:rPr lang="ar-MA" sz="2800" dirty="0"/>
              <a:t> وهذا ما أدى إلى قطيعة بين المنظورين القانوني والسياسي حاولنا تجاوزها بتركيب عناصرها الإيجابية في منهج تركيبي.</a:t>
            </a:r>
            <a:endParaRPr lang="fr-FR" sz="2800" dirty="0"/>
          </a:p>
        </p:txBody>
      </p:sp>
      <p:sp>
        <p:nvSpPr>
          <p:cNvPr id="4" name="Espace réservé du numéro de diapositive 3"/>
          <p:cNvSpPr>
            <a:spLocks noGrp="1"/>
          </p:cNvSpPr>
          <p:nvPr>
            <p:ph type="sldNum" sz="quarter" idx="15"/>
          </p:nvPr>
        </p:nvSpPr>
        <p:spPr/>
        <p:txBody>
          <a:bodyPr/>
          <a:lstStyle/>
          <a:p>
            <a:fld id="{E8FB4258-37AD-493F-A0E7-56CF6BB561E0}" type="slidenum">
              <a:rPr lang="fr-FR" smtClean="0"/>
              <a:pPr/>
              <a:t>9</a:t>
            </a:fld>
            <a:endParaRPr lang="fr-F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81</TotalTime>
  <Words>643</Words>
  <Application>Microsoft Office PowerPoint</Application>
  <PresentationFormat>Affichage à l'écran (4:3)</PresentationFormat>
  <Paragraphs>41</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Oriel</vt:lpstr>
      <vt:lpstr>تعريف القانون الدستوري</vt:lpstr>
      <vt:lpstr>القانون الدستوري علم قانوني</vt:lpstr>
      <vt:lpstr> ارتباط التعريف القانوني بالموجة الدستورية الليبرالية الأولى</vt:lpstr>
      <vt:lpstr>أزمة المنظور القانوني للقانون  الدستوري</vt:lpstr>
      <vt:lpstr>* السبب الأول : </vt:lpstr>
      <vt:lpstr>* أما السبب الثاني:</vt:lpstr>
      <vt:lpstr>القانون الدستوري علم سياسي</vt:lpstr>
      <vt:lpstr>أهم تجليات تعريف القانون الدستوري بالعلم السياسي</vt:lpstr>
      <vt:lpstr>تقييم تعريف القانون الدستوري بالعلم السياسي</vt:lpstr>
      <vt:lpstr>المنهج المتبع، القانون الدستوري علم قانوني وسياسي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تعريف القانون الدستوري</dc:title>
  <dc:creator>pc</dc:creator>
  <cp:lastModifiedBy>pc</cp:lastModifiedBy>
  <cp:revision>8</cp:revision>
  <dcterms:created xsi:type="dcterms:W3CDTF">2020-03-22T10:52:32Z</dcterms:created>
  <dcterms:modified xsi:type="dcterms:W3CDTF">2020-03-22T12:40:41Z</dcterms:modified>
</cp:coreProperties>
</file>